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2" r:id="rId4"/>
    <p:sldId id="270" r:id="rId5"/>
    <p:sldId id="271" r:id="rId6"/>
    <p:sldId id="273" r:id="rId7"/>
    <p:sldId id="276" r:id="rId8"/>
    <p:sldId id="274" r:id="rId9"/>
    <p:sldId id="257" r:id="rId10"/>
    <p:sldId id="258" r:id="rId11"/>
    <p:sldId id="264" r:id="rId12"/>
    <p:sldId id="259" r:id="rId13"/>
    <p:sldId id="265" r:id="rId14"/>
    <p:sldId id="260" r:id="rId15"/>
    <p:sldId id="266" r:id="rId16"/>
    <p:sldId id="261" r:id="rId17"/>
    <p:sldId id="267" r:id="rId18"/>
    <p:sldId id="262" r:id="rId19"/>
    <p:sldId id="268" r:id="rId20"/>
    <p:sldId id="275" r:id="rId21"/>
    <p:sldId id="26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339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 bright="70000" contrast="-70000"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tege.info/itogovoe-sochinenie-2022/" TargetMode="External"/><Relationship Id="rId7" Type="http://schemas.openxmlformats.org/officeDocument/2006/relationships/hyperlink" Target="https://lk.rcoi61.ru/" TargetMode="External"/><Relationship Id="rId2" Type="http://schemas.openxmlformats.org/officeDocument/2006/relationships/hyperlink" Target="https://fipi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coi61.ru/sites/default/files/mr_po_sochineniyu_izlozheniyu_2021-2022.zip" TargetMode="External"/><Relationship Id="rId5" Type="http://schemas.openxmlformats.org/officeDocument/2006/relationships/hyperlink" Target="https://rcoi61.ru/gia11" TargetMode="External"/><Relationship Id="rId4" Type="http://schemas.openxmlformats.org/officeDocument/2006/relationships/hyperlink" Target="https://cdn.hipwallpaper.com/i/60/16/NZCe0P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Итоговое </a:t>
            </a:r>
            <a:r>
              <a:rPr lang="en-US" sz="6000" b="1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6000" b="1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сочинение</a:t>
            </a:r>
            <a:br>
              <a:rPr lang="ru-RU" sz="6000" b="1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6000" b="1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2021 - 2022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293096"/>
            <a:ext cx="6400800" cy="1752600"/>
          </a:xfrm>
        </p:spPr>
        <p:txBody>
          <a:bodyPr>
            <a:normAutofit lnSpcReduction="10000"/>
          </a:bodyPr>
          <a:lstStyle/>
          <a:p>
            <a:pPr algn="r"/>
            <a:endParaRPr lang="ru-RU" sz="2000" b="1" dirty="0">
              <a:solidFill>
                <a:schemeClr val="tx1"/>
              </a:solidFill>
            </a:endParaRPr>
          </a:p>
          <a:p>
            <a:pPr algn="r"/>
            <a:endParaRPr lang="ru-RU" sz="2000" b="1" dirty="0">
              <a:solidFill>
                <a:schemeClr val="tx1"/>
              </a:solidFill>
            </a:endParaRPr>
          </a:p>
          <a:p>
            <a:pPr algn="r"/>
            <a:r>
              <a:rPr lang="ru-RU" sz="2000" b="1" dirty="0">
                <a:solidFill>
                  <a:schemeClr val="tx1"/>
                </a:solidFill>
              </a:rPr>
              <a:t>Главный специалист МУ ОО Администрации Тарасовского района </a:t>
            </a:r>
          </a:p>
          <a:p>
            <a:pPr algn="r"/>
            <a:r>
              <a:rPr lang="ru-RU" sz="2000" b="1" dirty="0" err="1">
                <a:solidFill>
                  <a:schemeClr val="tx1"/>
                </a:solidFill>
              </a:rPr>
              <a:t>Цих</a:t>
            </a:r>
            <a:r>
              <a:rPr lang="ru-RU" sz="2000" b="1" dirty="0">
                <a:solidFill>
                  <a:schemeClr val="tx1"/>
                </a:solidFill>
              </a:rPr>
              <a:t> Татьяна Александровна</a:t>
            </a:r>
          </a:p>
        </p:txBody>
      </p:sp>
    </p:spTree>
    <p:extLst>
      <p:ext uri="{BB962C8B-B14F-4D97-AF65-F5344CB8AC3E}">
        <p14:creationId xmlns:p14="http://schemas.microsoft.com/office/powerpoint/2010/main" val="2367850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1. Человек путешествующий: дорога в жизни человека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Тематическое направление нацеливает выпускника на размышление о дороге: реальной, воображаемой, книжной.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ru-RU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Выпускник сможет написать о личном опыте путешествий и путевых впечатлениях других людей, дорожных приключениях литературных героев, фантазийных перемещениях во времени и в пространстве, о теме дороги в произведениях искусства. Не исключено понимание дороги как пути научных исследований и творческих поисков. Дорога может быть осмыслена не только в конкретном, но и в символическом значении. Темы сочинений позволят рассуждать о том, как человек на жизненном пути обретает практический и духовный опыт, меняется, лучше понимает самого себя и других людей.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ru-RU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Обращение к художественной, философской, психологической, краеведческой, научной литературе, мемуарам, дневникам,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травелогам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и публицистике, позволит рассмотреть путешествие как важное средство познания действительности и внутреннего мира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1876942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 fontAlgn="base">
              <a:buNone/>
            </a:pPr>
            <a:r>
              <a:rPr lang="ru-RU" b="1" dirty="0"/>
              <a:t>Литература по направлению «Человек путешествующий: </a:t>
            </a:r>
            <a:br>
              <a:rPr lang="ru-RU" b="1" dirty="0"/>
            </a:br>
            <a:r>
              <a:rPr lang="ru-RU" b="1" dirty="0"/>
              <a:t>дорога в жизни человека»</a:t>
            </a:r>
          </a:p>
          <a:p>
            <a:r>
              <a:rPr lang="ru-RU" dirty="0" err="1"/>
              <a:t>Н.Некрасов</a:t>
            </a:r>
            <a:r>
              <a:rPr lang="ru-RU" dirty="0"/>
              <a:t> «Кому на Руси жить хорошо»</a:t>
            </a:r>
          </a:p>
          <a:p>
            <a:r>
              <a:rPr lang="ru-RU" dirty="0"/>
              <a:t>А.С. Пушкин «Евгений Онегин», «Капитанская дочка»</a:t>
            </a:r>
          </a:p>
          <a:p>
            <a:r>
              <a:rPr lang="ru-RU" dirty="0" err="1"/>
              <a:t>А.Н.Радищев</a:t>
            </a:r>
            <a:r>
              <a:rPr lang="ru-RU" dirty="0"/>
              <a:t> «Путешествие из Петербурга в Москву»</a:t>
            </a:r>
          </a:p>
          <a:p>
            <a:r>
              <a:rPr lang="ru-RU" dirty="0"/>
              <a:t>А.С. Грибоедов  «Горе от ума»</a:t>
            </a:r>
          </a:p>
          <a:p>
            <a:r>
              <a:rPr lang="ru-RU" dirty="0"/>
              <a:t>Джеймс Джойс «Эвелин»</a:t>
            </a:r>
          </a:p>
          <a:p>
            <a:r>
              <a:rPr lang="ru-RU" dirty="0" err="1"/>
              <a:t>Н.В.Гоголь</a:t>
            </a:r>
            <a:r>
              <a:rPr lang="ru-RU" dirty="0"/>
              <a:t> «Мертвые души»</a:t>
            </a:r>
          </a:p>
          <a:p>
            <a:r>
              <a:rPr lang="ru-RU" dirty="0"/>
              <a:t>Ч. Айтматов «И дольше века длится день»</a:t>
            </a:r>
          </a:p>
          <a:p>
            <a:r>
              <a:rPr lang="ru-RU" dirty="0"/>
              <a:t>Л.Н. Толстой «Война и мир»</a:t>
            </a:r>
          </a:p>
          <a:p>
            <a:pPr fontAlgn="base"/>
            <a:r>
              <a:rPr lang="ru-RU" dirty="0"/>
              <a:t>А.Т. Твардовский «Василий </a:t>
            </a:r>
            <a:r>
              <a:rPr lang="ru-RU" dirty="0" err="1"/>
              <a:t>Тёркин</a:t>
            </a:r>
            <a:r>
              <a:rPr lang="ru-RU" dirty="0"/>
              <a:t>»</a:t>
            </a:r>
            <a:br>
              <a:rPr lang="ru-RU" dirty="0"/>
            </a:br>
            <a:br>
              <a:rPr lang="ru-RU" dirty="0"/>
            </a:b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0203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ru-RU" sz="2400" b="1" dirty="0"/>
            </a:br>
            <a:r>
              <a:rPr lang="ru-RU" sz="2400" b="1" dirty="0"/>
              <a:t>2. Цивилизация и технологии — спасение, вызов или трагедия?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Тематическое направление заостряет внимание выпускника на достижениях и рисках цивилизации, надеждах и страхах, связанных с ее плодами.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ru-RU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Темы сочинений будут способствовать раздумьям выпускника о собственном опыте столкновения с технологическими новшествами и экологическими проблемами, дадут импульс к рассуждению о влиянии научно-технического прогресса на человека и окружающий его мир. Все эти проблемы стали особенно актуальны на фоне вызовов пандемии 2020−2021 гг. Темы позволят задуматься о диалектике «плюсов» и «минусов» цивилизационного процесса, о благих и трагических последствиях развития технологий, о способах достижения равновесия между материально-техническими завоеваниями и духовными ценностями человечества.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ru-RU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Примеры из философской, научной, публицистической, критической и мемуарной литературы покажут, как мыслители, деятели науки и искусства понимают технологический прогресс, в чем видят его пользу и вред. Оправданно также обращение к художественным произведениям, в которых присутствует мотив научных открытий, в том числе к жанрам научной фантастики, утопии и антиутопии.</a:t>
            </a:r>
          </a:p>
        </p:txBody>
      </p:sp>
    </p:spTree>
    <p:extLst>
      <p:ext uri="{BB962C8B-B14F-4D97-AF65-F5344CB8AC3E}">
        <p14:creationId xmlns:p14="http://schemas.microsoft.com/office/powerpoint/2010/main" val="2035173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 fontAlgn="base">
              <a:buNone/>
            </a:pPr>
            <a:r>
              <a:rPr lang="ru-RU" b="1" dirty="0"/>
              <a:t>Литература по направлению «Цивилизация и технологии – спасение, вызов или трагедия?»</a:t>
            </a:r>
          </a:p>
          <a:p>
            <a:r>
              <a:rPr lang="ru-RU" dirty="0"/>
              <a:t>М.А. Булгаков «Собачье сердце», «Роковые яйца», «Мастер и Маргарита».</a:t>
            </a:r>
          </a:p>
          <a:p>
            <a:r>
              <a:rPr lang="ru-RU" dirty="0"/>
              <a:t>Н.Г. Чернышевский «Что делать?»</a:t>
            </a:r>
          </a:p>
          <a:p>
            <a:r>
              <a:rPr lang="ru-RU" dirty="0" err="1"/>
              <a:t>М.А.Шолохов</a:t>
            </a:r>
            <a:r>
              <a:rPr lang="ru-RU" dirty="0"/>
              <a:t> «Поднятая целина»</a:t>
            </a:r>
          </a:p>
          <a:p>
            <a:r>
              <a:rPr lang="ru-RU" dirty="0"/>
              <a:t>В.Г. Распутин «Прощание с Матёрой»</a:t>
            </a:r>
          </a:p>
          <a:p>
            <a:r>
              <a:rPr lang="ru-RU" dirty="0"/>
              <a:t>Ж. Верн «Вверх дном»</a:t>
            </a:r>
          </a:p>
          <a:p>
            <a:r>
              <a:rPr lang="ru-RU" dirty="0"/>
              <a:t>Р. </a:t>
            </a:r>
            <a:r>
              <a:rPr lang="ru-RU" dirty="0" err="1"/>
              <a:t>Брэдбери</a:t>
            </a:r>
            <a:r>
              <a:rPr lang="ru-RU" dirty="0"/>
              <a:t> «451 градус по Фаренгейту», «Улыбка»</a:t>
            </a:r>
          </a:p>
          <a:p>
            <a:r>
              <a:rPr lang="ru-RU" dirty="0" err="1"/>
              <a:t>Ж.Верн</a:t>
            </a:r>
            <a:r>
              <a:rPr lang="ru-RU" dirty="0"/>
              <a:t> «Двадцать тысяч лье под водой»</a:t>
            </a:r>
          </a:p>
          <a:p>
            <a:pPr fontAlgn="base"/>
            <a:r>
              <a:rPr lang="ru-RU" dirty="0" err="1"/>
              <a:t>Г.Уэллс</a:t>
            </a:r>
            <a:r>
              <a:rPr lang="ru-RU" dirty="0"/>
              <a:t> «Война миров», «Человек-невидимка»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856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3. Преступление и наказание — вечная тема.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Тематическое направление предлагает осмыслить «преступление» и «наказание» как социальные и нравственные явления, соотнести их с понятиями закона, совести, стыда, ответственности, раскаяния.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ru-RU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Темы сочинений позволят анализировать и оценивать поступки человека с правовой и этической точек зрения. В рассуждениях можно касаться таких проблем, как ответственность за сделанный выбор, последствия преступления для окружающих и самого преступника, возмездие и муки совести и др.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ru-RU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Многообразны литературные источники, рассматривающие вечную тему с научной точки зрения (юридической, психологической, социальной, философской). Богата названной проблематикой публицистическая, мемуарная и, конечно, художественная литература, в которой особое место занимает роман «Преступление и наказание» Ф. М. Достоевского, 200-летний юбилей со дня рождения которого все человечество будет отмечает в  2021 г.</a:t>
            </a:r>
          </a:p>
        </p:txBody>
      </p:sp>
    </p:spTree>
    <p:extLst>
      <p:ext uri="{BB962C8B-B14F-4D97-AF65-F5344CB8AC3E}">
        <p14:creationId xmlns:p14="http://schemas.microsoft.com/office/powerpoint/2010/main" val="952820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620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147248" cy="4929411"/>
          </a:xfrm>
        </p:spPr>
        <p:txBody>
          <a:bodyPr>
            <a:normAutofit fontScale="70000" lnSpcReduction="20000"/>
          </a:bodyPr>
          <a:lstStyle/>
          <a:p>
            <a:pPr marL="0" indent="0" algn="ctr" fontAlgn="base">
              <a:buNone/>
            </a:pPr>
            <a:r>
              <a:rPr lang="ru-RU" b="1" dirty="0"/>
              <a:t>Литература по направлению «Преступление и Наказание – </a:t>
            </a:r>
            <a:br>
              <a:rPr lang="ru-RU" b="1" dirty="0"/>
            </a:br>
            <a:r>
              <a:rPr lang="ru-RU" b="1" dirty="0"/>
              <a:t>вечная тема»</a:t>
            </a:r>
          </a:p>
          <a:p>
            <a:r>
              <a:rPr lang="ru-RU" dirty="0"/>
              <a:t>М. Булгаков «Мастер и Маргарита»</a:t>
            </a:r>
          </a:p>
          <a:p>
            <a:r>
              <a:rPr lang="ru-RU" dirty="0"/>
              <a:t>Н. Гоголь  «Тарас Бульба», «Шинель», «Мёртвые души»</a:t>
            </a:r>
          </a:p>
          <a:p>
            <a:r>
              <a:rPr lang="ru-RU" dirty="0"/>
              <a:t>А. Пушкин «Капитанская дочка», «Дубровский»</a:t>
            </a:r>
          </a:p>
          <a:p>
            <a:r>
              <a:rPr lang="ru-RU" dirty="0" err="1"/>
              <a:t>М.Лермонтов</a:t>
            </a:r>
            <a:r>
              <a:rPr lang="ru-RU" dirty="0"/>
              <a:t>  «Герой нашего времени», «Песня про купца Калашникова»</a:t>
            </a:r>
          </a:p>
          <a:p>
            <a:r>
              <a:rPr lang="ru-RU" dirty="0" err="1"/>
              <a:t>Л.Толстой</a:t>
            </a:r>
            <a:r>
              <a:rPr lang="ru-RU" dirty="0"/>
              <a:t> «Война и мир»</a:t>
            </a:r>
          </a:p>
          <a:p>
            <a:r>
              <a:rPr lang="ru-RU" dirty="0"/>
              <a:t>Ф. Достоевский «Преступление и наказание»</a:t>
            </a:r>
          </a:p>
          <a:p>
            <a:r>
              <a:rPr lang="ru-RU" dirty="0"/>
              <a:t>Эдгар По «Сердце-обличитель»</a:t>
            </a:r>
          </a:p>
          <a:p>
            <a:r>
              <a:rPr lang="ru-RU" dirty="0"/>
              <a:t>А. Островский «Гроза»</a:t>
            </a:r>
          </a:p>
          <a:p>
            <a:r>
              <a:rPr lang="ru-RU" dirty="0"/>
              <a:t>Н. Лесков «Леди Макбет </a:t>
            </a:r>
            <a:r>
              <a:rPr lang="ru-RU" dirty="0" err="1"/>
              <a:t>Мценского</a:t>
            </a:r>
            <a:r>
              <a:rPr lang="ru-RU" dirty="0"/>
              <a:t> уезда»</a:t>
            </a:r>
          </a:p>
          <a:p>
            <a:pPr fontAlgn="base"/>
            <a:r>
              <a:rPr lang="ru-RU" dirty="0"/>
              <a:t>И. Тургенев «Муму»</a:t>
            </a:r>
          </a:p>
        </p:txBody>
      </p:sp>
    </p:spTree>
    <p:extLst>
      <p:ext uri="{BB962C8B-B14F-4D97-AF65-F5344CB8AC3E}">
        <p14:creationId xmlns:p14="http://schemas.microsoft.com/office/powerpoint/2010/main" val="3351941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4. Книга (музыка, спектакль, фильм) — про меня.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Тематическое направление позволяет высказаться о произведении различных видов искусства (литература, музыка, театр или кино, в том числе мультипликационное или документальное), которое является личностно важным для автора сочинения.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ru-RU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В сочинении раскроются читательские (зрительские, музыкальные) предпочтения, выпускник даст собственные интерпретации значимого для него произведения. Мотивировка выбора произведения может быть разной: сильное эстетическое впечатление, совпадение изображенных событий с жизненным опытом выпускника, актуальность проблематики, близость психологических и мировоззренческих установок автора и выпускника.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ru-RU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Высказываясь о произведении искусства с опорой на собственный опыт осмысления жизни, участник может привлечь при аргументации примеры из художественных текстов (включая сценарии), мемуаров, дневников, публицистики, а также из искусствоведческих трудов критиков и ученых.</a:t>
            </a:r>
          </a:p>
        </p:txBody>
      </p:sp>
    </p:spTree>
    <p:extLst>
      <p:ext uri="{BB962C8B-B14F-4D97-AF65-F5344CB8AC3E}">
        <p14:creationId xmlns:p14="http://schemas.microsoft.com/office/powerpoint/2010/main" val="3399276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612068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4200" b="1" dirty="0"/>
              <a:t>Литература по направлению </a:t>
            </a:r>
            <a:br>
              <a:rPr lang="ru-RU" sz="4200" b="1" dirty="0"/>
            </a:br>
            <a:r>
              <a:rPr lang="ru-RU" sz="4200" b="1" dirty="0"/>
              <a:t>«Книга (музыка, спектакль, фильм) – про меня»</a:t>
            </a:r>
          </a:p>
          <a:p>
            <a:pPr marL="0" indent="0">
              <a:buNone/>
            </a:pPr>
            <a:r>
              <a:rPr lang="ru-RU" sz="4200" dirty="0"/>
              <a:t>     </a:t>
            </a:r>
            <a:r>
              <a:rPr lang="ru-RU" dirty="0"/>
              <a:t>Д.И. Фонвизин «Недоросль»</a:t>
            </a:r>
          </a:p>
          <a:p>
            <a:r>
              <a:rPr lang="ru-RU" dirty="0"/>
              <a:t>И.А. Гончаров «Обломов»</a:t>
            </a:r>
          </a:p>
          <a:p>
            <a:r>
              <a:rPr lang="ru-RU" dirty="0"/>
              <a:t>М.Ю. Лермонтов «Герой нашего времени»</a:t>
            </a:r>
          </a:p>
          <a:p>
            <a:r>
              <a:rPr lang="ru-RU" dirty="0"/>
              <a:t>М. Шолохов «Судьба человека»</a:t>
            </a:r>
          </a:p>
          <a:p>
            <a:r>
              <a:rPr lang="ru-RU" dirty="0"/>
              <a:t>И.С. Тургенев «Отцы и дети»</a:t>
            </a:r>
          </a:p>
          <a:p>
            <a:r>
              <a:rPr lang="ru-RU" dirty="0"/>
              <a:t>А. Грин «Алые паруса», «Зелёная лампа»</a:t>
            </a:r>
          </a:p>
          <a:p>
            <a:r>
              <a:rPr lang="ru-RU" dirty="0"/>
              <a:t>М. Горький «Старуха </a:t>
            </a:r>
            <a:r>
              <a:rPr lang="ru-RU" dirty="0" err="1"/>
              <a:t>Изергиль</a:t>
            </a:r>
            <a:r>
              <a:rPr lang="ru-RU" dirty="0"/>
              <a:t>»</a:t>
            </a:r>
          </a:p>
          <a:p>
            <a:r>
              <a:rPr lang="ru-RU" dirty="0"/>
              <a:t>Б. Полевой «Повесть о настоящем человеке»</a:t>
            </a:r>
          </a:p>
          <a:p>
            <a:r>
              <a:rPr lang="ru-RU" dirty="0"/>
              <a:t>А.Н. Куприн «Гранатовый браслет»</a:t>
            </a:r>
          </a:p>
          <a:p>
            <a:r>
              <a:rPr lang="ru-RU" dirty="0"/>
              <a:t>А. Н. Толстой «Русский характер»</a:t>
            </a:r>
          </a:p>
          <a:p>
            <a:r>
              <a:rPr lang="ru-RU" dirty="0"/>
              <a:t>Н.В. Гоголь «Портрет»</a:t>
            </a:r>
          </a:p>
          <a:p>
            <a:r>
              <a:rPr lang="ru-RU" dirty="0"/>
              <a:t>Л.Н. Толстой «Анна Каренина»</a:t>
            </a:r>
          </a:p>
          <a:p>
            <a:r>
              <a:rPr lang="ru-RU" dirty="0"/>
              <a:t>А.И. Куприн «Тапер», «Гранатовый браслет»</a:t>
            </a:r>
          </a:p>
          <a:p>
            <a:r>
              <a:rPr lang="ru-RU" dirty="0"/>
              <a:t>А.Н. Островский «Лес»</a:t>
            </a:r>
          </a:p>
          <a:p>
            <a:r>
              <a:rPr lang="ru-RU" dirty="0"/>
              <a:t>А.М. Горький «На дне»</a:t>
            </a:r>
          </a:p>
          <a:p>
            <a:r>
              <a:rPr lang="ru-RU" dirty="0"/>
              <a:t>М.Е. Салтыков-Щедрин «Господа Головлевы»</a:t>
            </a:r>
          </a:p>
          <a:p>
            <a:r>
              <a:rPr lang="ru-RU" dirty="0"/>
              <a:t>А.П. Чехов «Чайка», «</a:t>
            </a:r>
            <a:r>
              <a:rPr lang="ru-RU" dirty="0" err="1"/>
              <a:t>Ионыч</a:t>
            </a:r>
            <a:r>
              <a:rPr lang="ru-RU" dirty="0"/>
              <a:t>»</a:t>
            </a:r>
          </a:p>
          <a:p>
            <a:pPr fontAlgn="base"/>
            <a:r>
              <a:rPr lang="ru-RU" dirty="0"/>
              <a:t>Д.С. Лихачёв «Письма о добром и прекрасном» (письма «Большое в малом», «Самое большое», «Самая большая ценность жизни»)</a:t>
            </a:r>
          </a:p>
        </p:txBody>
      </p:sp>
    </p:spTree>
    <p:extLst>
      <p:ext uri="{BB962C8B-B14F-4D97-AF65-F5344CB8AC3E}">
        <p14:creationId xmlns:p14="http://schemas.microsoft.com/office/powerpoint/2010/main" val="436972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ru-RU" sz="3100" b="1" dirty="0"/>
              <a:t>5. Кому на Руси жить хорошо? — вопрос гражданина.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Тематическое направление сформулировано с отсылкой к известной поэме Н. А. Некрасова, 200-летие со дня рождения которого отмечается в конце 2021 г. Поставленный вопрос дает возможность рассуждать о самом понятии «гражданин», об общественной справедливости и личной ответственности гражданина, о счастье и долге, о причинах социальных пороков и способах их устранения, о необходимости помогать тем, у кого возникли жизненные проблемы, о путях совершенствования общественного и государственного устройства.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ru-RU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Темы сочинений, ориентированные на широкий круг социально-философских вопросов, позволят соотнести историю и современность, опереться на читательский кругозор и опыт социально-значимой деятельности выпускника.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При раскрытии тем этого направления можно привлечь для аргументации примеры из художественной, исторической, психологической, философской литературы и публицистики, обозначая при их интерпретации свою гражданскую и нравственную позицию.</a:t>
            </a:r>
          </a:p>
        </p:txBody>
      </p:sp>
    </p:spTree>
    <p:extLst>
      <p:ext uri="{BB962C8B-B14F-4D97-AF65-F5344CB8AC3E}">
        <p14:creationId xmlns:p14="http://schemas.microsoft.com/office/powerpoint/2010/main" val="655994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073427"/>
          </a:xfrm>
        </p:spPr>
        <p:txBody>
          <a:bodyPr>
            <a:normAutofit fontScale="55000" lnSpcReduction="20000"/>
          </a:bodyPr>
          <a:lstStyle/>
          <a:p>
            <a:pPr marL="0" indent="0" algn="ctr" fontAlgn="base">
              <a:buNone/>
            </a:pPr>
            <a:r>
              <a:rPr lang="ru-RU" sz="4400" b="1" dirty="0"/>
              <a:t>Литература по направлению «Кому на Руси жить хорошо? – вопрос гражданина»</a:t>
            </a:r>
          </a:p>
          <a:p>
            <a:pPr marL="0" indent="0" fontAlgn="base">
              <a:buNone/>
            </a:pPr>
            <a:endParaRPr lang="ru-RU" b="1" dirty="0"/>
          </a:p>
          <a:p>
            <a:r>
              <a:rPr lang="ru-RU" dirty="0"/>
              <a:t>Л.Н. Толстой «Война и мир»</a:t>
            </a:r>
          </a:p>
          <a:p>
            <a:r>
              <a:rPr lang="ru-RU" dirty="0"/>
              <a:t>Ф.М. Достоевский «Преступление и наказание»</a:t>
            </a:r>
          </a:p>
          <a:p>
            <a:r>
              <a:rPr lang="ru-RU" dirty="0" err="1"/>
              <a:t>М.А.Шолохов</a:t>
            </a:r>
            <a:r>
              <a:rPr lang="ru-RU" dirty="0"/>
              <a:t> «Тихий Дон»</a:t>
            </a:r>
          </a:p>
          <a:p>
            <a:r>
              <a:rPr lang="ru-RU" dirty="0" err="1"/>
              <a:t>Н.С.Лесков</a:t>
            </a:r>
            <a:r>
              <a:rPr lang="ru-RU" dirty="0"/>
              <a:t> «Левша»</a:t>
            </a:r>
          </a:p>
          <a:p>
            <a:r>
              <a:rPr lang="ru-RU" dirty="0" err="1"/>
              <a:t>И.С.Тургенев</a:t>
            </a:r>
            <a:r>
              <a:rPr lang="ru-RU" dirty="0"/>
              <a:t> «Отцы и дети»</a:t>
            </a:r>
          </a:p>
          <a:p>
            <a:r>
              <a:rPr lang="ru-RU" dirty="0"/>
              <a:t>В. В. Маяковский «Прозаседавшиеся»</a:t>
            </a:r>
          </a:p>
          <a:p>
            <a:r>
              <a:rPr lang="ru-RU" dirty="0"/>
              <a:t>Н.В.  Гоголь «Мертвые души», «Ревизор»</a:t>
            </a:r>
          </a:p>
          <a:p>
            <a:r>
              <a:rPr lang="ru-RU" dirty="0"/>
              <a:t>И.А.  Гончаров «Обломов»</a:t>
            </a:r>
          </a:p>
          <a:p>
            <a:r>
              <a:rPr lang="ru-RU" dirty="0"/>
              <a:t>А. П. Чехов «Человек в футляре»</a:t>
            </a:r>
          </a:p>
          <a:p>
            <a:r>
              <a:rPr lang="ru-RU" dirty="0"/>
              <a:t>М.Е.  Салтыков-Щедрин «История одного города»</a:t>
            </a:r>
          </a:p>
          <a:p>
            <a:r>
              <a:rPr lang="ru-RU" dirty="0"/>
              <a:t>А. Н. Островский «Гроза»</a:t>
            </a:r>
          </a:p>
          <a:p>
            <a:r>
              <a:rPr lang="ru-RU" dirty="0"/>
              <a:t>А. С. Грибоедов «Горе от ума»</a:t>
            </a:r>
          </a:p>
          <a:p>
            <a:pPr fontAlgn="base"/>
            <a:r>
              <a:rPr lang="ru-RU" dirty="0"/>
              <a:t>Д. И. Фонвизин «Недоросль»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8485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E602C-C615-4E41-A11D-33F0FA253E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60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 Black" panose="020B0A04020102020204" pitchFamily="34" charset="0"/>
              </a:rPr>
              <a:t>НПА регламентирующие проведение сочинения в 2021 году: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98C1729-863C-42BB-92CF-D89F3F3EBE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712968" cy="4608512"/>
          </a:xfrm>
        </p:spPr>
        <p:txBody>
          <a:bodyPr>
            <a:normAutofit lnSpcReduction="10000"/>
          </a:bodyPr>
          <a:lstStyle/>
          <a:p>
            <a:pPr marL="285750" indent="-285750" algn="l">
              <a:buFontTx/>
              <a:buChar char="-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проведения государственной итоговой аттестации по образовательным программам среднего общего образования, утвержденным приказом Министерства просвещения Российской Федерации и Федеральной службы по надзору в сфере образования и науки от 07.11.2018 №190/1512</a:t>
            </a:r>
          </a:p>
          <a:p>
            <a:pPr marL="285750" indent="-285750" algn="l">
              <a:buFontTx/>
              <a:buChar char="-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проведения и проверки итогового сочинения (изложения) в образовательных организациях на территории Ростовской области, утвержденным приказом Минобразования Ростовской области от 15.10.2019 № 772 (с изменениями от 29.10.2021 г.)</a:t>
            </a:r>
          </a:p>
          <a:p>
            <a:pPr marL="285750" indent="-285750" algn="l">
              <a:buFontTx/>
              <a:buChar char="-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Методические рекомендациями по организации и проведению итогового сочинения (изложения) в 2021 – 2022 учебном году (письмо Рособрнадзора от 26.10.2021 № 04-416</a:t>
            </a:r>
          </a:p>
          <a:p>
            <a:pPr marL="285750" indent="-285750" algn="l">
              <a:buFontTx/>
              <a:buChar char="-"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риказ Минобразования Ростовской области от 27.10.2021 № 952 «Об организации и проведении итогового сочинения (изложения) на территории Ростовской области 01.12.2021»</a:t>
            </a: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- Приказ МУ ОО от 28.10.2021 № 525 «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 участии выпускников 11-х классов общеобразовательных организаций района в итоговом сочинении (изложении) в 2021-2022 учебном году» с изменениями от 08.11.2021 г.</a:t>
            </a:r>
          </a:p>
          <a:p>
            <a:pPr marL="457200" indent="-457200" algn="l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52385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1DE4145-7C9C-4162-B9F9-DA028B6C68A9}"/>
              </a:ext>
            </a:extLst>
          </p:cNvPr>
          <p:cNvSpPr/>
          <p:nvPr/>
        </p:nvSpPr>
        <p:spPr>
          <a:xfrm>
            <a:off x="1403648" y="1052736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Спасибо за внимание!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B6BBCFB-957F-449E-B300-F7C1432028D0}"/>
              </a:ext>
            </a:extLst>
          </p:cNvPr>
          <p:cNvSpPr/>
          <p:nvPr/>
        </p:nvSpPr>
        <p:spPr>
          <a:xfrm>
            <a:off x="1832444" y="2967335"/>
            <a:ext cx="547912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Всем здоровья и </a:t>
            </a:r>
          </a:p>
          <a:p>
            <a:pPr algn="ctr"/>
            <a:r>
              <a:rPr lang="ru-RU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успехов в работе!</a:t>
            </a:r>
          </a:p>
        </p:txBody>
      </p:sp>
    </p:spTree>
    <p:extLst>
      <p:ext uri="{BB962C8B-B14F-4D97-AF65-F5344CB8AC3E}">
        <p14:creationId xmlns:p14="http://schemas.microsoft.com/office/powerpoint/2010/main" val="33205125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Интернет-источники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>
                <a:hlinkClick r:id="rId2"/>
              </a:rPr>
              <a:t>https://fipi.ru/</a:t>
            </a:r>
            <a:endParaRPr lang="en-US" dirty="0"/>
          </a:p>
          <a:p>
            <a:r>
              <a:rPr lang="en-US" dirty="0">
                <a:hlinkClick r:id="rId3"/>
              </a:rPr>
              <a:t>https://ctege.info/itogovoe-sochinenie-2022/</a:t>
            </a:r>
            <a:endParaRPr lang="ru-RU" dirty="0"/>
          </a:p>
          <a:p>
            <a:r>
              <a:rPr lang="en-US" dirty="0">
                <a:hlinkClick r:id="rId4"/>
              </a:rPr>
              <a:t>https://cdn.hipwallpaper.com/i/60/16/NZCe0P.jpg</a:t>
            </a:r>
            <a:r>
              <a:rPr lang="ru-RU" dirty="0"/>
              <a:t> - фон</a:t>
            </a:r>
          </a:p>
          <a:p>
            <a:br>
              <a:rPr lang="ru-RU" dirty="0"/>
            </a:br>
            <a:r>
              <a:rPr lang="ru-RU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Инструктивные материалы по подготовке и проведению итогового сочинения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Федеральные методические рекомендации размещены:</a:t>
            </a:r>
            <a:br>
              <a:rPr lang="ru-RU" dirty="0"/>
            </a:br>
            <a:r>
              <a:rPr lang="ru-RU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1. на официальном сайте ГБУ РО "РОЦОИСО" в разделе "ГИА-11" (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5"/>
              </a:rPr>
              <a:t>https://rcoi61.ru/gia11</a:t>
            </a:r>
            <a:r>
              <a:rPr lang="ru-RU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)</a:t>
            </a:r>
            <a:br>
              <a:rPr lang="ru-RU" dirty="0"/>
            </a:br>
            <a:r>
              <a:rPr lang="ru-RU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Ссылка на архив: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6"/>
              </a:rPr>
              <a:t>https://rcoi61.ru/sites/default/files/mr_po_sochineniyu_izlozheniyu_2021-2022.zip</a:t>
            </a:r>
            <a:br>
              <a:rPr lang="ru-RU" dirty="0"/>
            </a:br>
            <a:br>
              <a:rPr lang="ru-RU" dirty="0"/>
            </a:br>
            <a:r>
              <a:rPr lang="ru-RU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2. на техническом портале ГБУ РО "РОЦОИСО" (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7"/>
              </a:rPr>
              <a:t>https://lk.rcoi61.ru/</a:t>
            </a:r>
            <a:r>
              <a:rPr lang="ru-RU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) в</a:t>
            </a:r>
            <a:br>
              <a:rPr lang="ru-RU" dirty="0"/>
            </a:br>
            <a:r>
              <a:rPr lang="ru-RU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разделе "Документация".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6066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02D98C-E4B9-4BEC-AB31-6A55761CF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Arial Black" panose="020B0A04020102020204" pitchFamily="34" charset="0"/>
              </a:rPr>
              <a:t>Дата проведения ИС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E22C20-5A53-4174-B250-89190A62E6C6}"/>
              </a:ext>
            </a:extLst>
          </p:cNvPr>
          <p:cNvSpPr txBox="1"/>
          <p:nvPr/>
        </p:nvSpPr>
        <p:spPr>
          <a:xfrm>
            <a:off x="457200" y="1988840"/>
            <a:ext cx="868680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декабря 2021</a:t>
            </a:r>
            <a:r>
              <a:rPr lang="ru-RU" sz="4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года </a:t>
            </a:r>
          </a:p>
          <a:p>
            <a:endParaRPr lang="ru-RU" sz="4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резервные дни – </a:t>
            </a:r>
            <a:r>
              <a:rPr lang="ru-RU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февраля</a:t>
            </a:r>
          </a:p>
          <a:p>
            <a:r>
              <a:rPr lang="ru-RU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4 мая 2022года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952258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1742B9-6934-4197-B7B3-1C3CC72F6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620688"/>
            <a:ext cx="7992888" cy="5040560"/>
          </a:xfrm>
        </p:spPr>
        <p:txBody>
          <a:bodyPr>
            <a:noAutofit/>
          </a:bodyPr>
          <a:lstStyle/>
          <a:p>
            <a:r>
              <a:rPr lang="ru-RU" sz="3600" dirty="0">
                <a:latin typeface="Arial Black" panose="020B0A04020102020204" pitchFamily="34" charset="0"/>
              </a:rPr>
              <a:t>Главная особенность проведения Итогового сочинения в 2021 году - </a:t>
            </a:r>
            <a:r>
              <a:rPr lang="ru-RU" sz="36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видеонаблюдение в режиме </a:t>
            </a:r>
            <a:r>
              <a:rPr lang="ru-RU" sz="3600" dirty="0" err="1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off-line</a:t>
            </a:r>
            <a:r>
              <a:rPr lang="ru-RU" sz="36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во время проведения итогового сочинения (изложения)</a:t>
            </a:r>
            <a:endParaRPr lang="ru-RU" sz="36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38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79B658-EDFE-46C7-BED1-B1D26F4B5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Что необходимо сделать администрации ОО до 01.12.2021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D9A36D-45A8-4D1A-9EF0-11BB1A9E7F55}"/>
              </a:ext>
            </a:extLst>
          </p:cNvPr>
          <p:cNvSpPr txBox="1"/>
          <p:nvPr/>
        </p:nvSpPr>
        <p:spPr>
          <a:xfrm>
            <a:off x="611560" y="1601434"/>
            <a:ext cx="807524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Собрать заявления выпускников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участие в итоговом сочинении и согласия на обработку персональных данных </a:t>
            </a:r>
            <a:endParaRPr lang="ru-RU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9329D-5118-4C44-A481-B8F2DF077A4A}"/>
              </a:ext>
            </a:extLst>
          </p:cNvPr>
          <p:cNvSpPr txBox="1"/>
          <p:nvPr/>
        </p:nvSpPr>
        <p:spPr>
          <a:xfrm>
            <a:off x="15776" y="3043391"/>
            <a:ext cx="9289032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Организовать информирование под подпись участников итогового сочинения (изложения) и их родителей (законных представителей) о местах и сроках проведения итогового сочинения (изложения), о месте и времени ознакомления с результатами итогового сочинения (изложения), о порядке проведения итогового сочинения (изложения), в том числе об основаниях для удаления с итогового сочинения (изложения), о ведении во время проведения итогового сочинения (изложения) видеозаписи, об организации перепроверки отдельных сочинений (изложений)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9703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F8BE4A-B2A6-4C06-B5DB-0AC40987C914}"/>
              </a:ext>
            </a:extLst>
          </p:cNvPr>
          <p:cNvSpPr txBox="1"/>
          <p:nvPr/>
        </p:nvSpPr>
        <p:spPr>
          <a:xfrm>
            <a:off x="487789" y="405117"/>
            <a:ext cx="829126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Издать приказ о проведении ИС в ОО, сформировать составы комиссий по проведению и проверке итогового сочинения (изложения), подготовить должным образом работников, привлекаемых к проведению и проверке итогового сочинения (изложения); информировать всех специалистов под подпись о порядке проведения и проверки итогового сочинения (изложения)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F9BDC3-46D3-47BE-9CCC-592463FAAE81}"/>
              </a:ext>
            </a:extLst>
          </p:cNvPr>
          <p:cNvSpPr txBox="1"/>
          <p:nvPr/>
        </p:nvSpPr>
        <p:spPr>
          <a:xfrm>
            <a:off x="0" y="3082773"/>
            <a:ext cx="904846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Осуществить подготовительные мероприятия с целью обеспечения технического и программного сопровождения итогового сочинения  (принтер, ксерокс,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 с необходимым ПО, работа канала ЗСПД,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организации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видеонаблюдения в режиме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off-line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во время проведения итогового сочинения (изложения) (минимум 2 камеры на аудиторию для полного «захвата» всех участников)*</a:t>
            </a:r>
            <a:endParaRPr lang="ru-RU" sz="2400" dirty="0">
              <a:latin typeface="Times New Roman" panose="02020603050405020304" pitchFamily="18" charset="0"/>
            </a:endParaRPr>
          </a:p>
          <a:p>
            <a:pPr algn="just"/>
            <a:r>
              <a:rPr lang="ru-RU" sz="2400" i="1" dirty="0">
                <a:latin typeface="Times New Roman" panose="02020603050405020304" pitchFamily="18" charset="0"/>
              </a:rPr>
              <a:t>* при возникновении технических проблем в процессе подготовки или проведения ИС незамедлительно информировать об этом МУ ОО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902301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8D7A574-8F01-47EF-B1B1-4895C1A241E7}"/>
              </a:ext>
            </a:extLst>
          </p:cNvPr>
          <p:cNvSpPr txBox="1"/>
          <p:nvPr/>
        </p:nvSpPr>
        <p:spPr>
          <a:xfrm>
            <a:off x="683568" y="908720"/>
            <a:ext cx="684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Внести данные о выпускниках в РИС, выбрать дату ИС - 01.12.2021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09D556-38B8-43DF-9E35-C7E870ABBB0D}"/>
              </a:ext>
            </a:extLst>
          </p:cNvPr>
          <p:cNvSpPr txBox="1"/>
          <p:nvPr/>
        </p:nvSpPr>
        <p:spPr>
          <a:xfrm>
            <a:off x="467544" y="2636912"/>
            <a:ext cx="74168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Выдать уведомление выпускникам, о том, что они зарегистрированы </a:t>
            </a:r>
          </a:p>
          <a:p>
            <a:r>
              <a:rPr lang="ru-RU" sz="2800" dirty="0"/>
              <a:t>на сдачу ИС 01.12.2021 . Сведения о дате выдачи уведомления занести в РИС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F645859A-B75F-4A62-AB3E-3BC9AB7E5B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839108"/>
            <a:ext cx="105273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043A0371-0591-4381-AE63-2822CA4FB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526" y="3018485"/>
            <a:ext cx="105273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481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B0548F-73BF-41BD-84D2-C6877B123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График предоставления материалов ИС- 2021*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17431189-9CB3-40F5-BD4C-E9F3A6DE5C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851880"/>
              </p:ext>
            </p:extLst>
          </p:nvPr>
        </p:nvGraphicFramePr>
        <p:xfrm>
          <a:off x="228600" y="1628800"/>
          <a:ext cx="86868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9107">
                  <a:extLst>
                    <a:ext uri="{9D8B030D-6E8A-4147-A177-3AD203B41FA5}">
                      <a16:colId xmlns:a16="http://schemas.microsoft.com/office/drawing/2014/main" val="2394507161"/>
                    </a:ext>
                  </a:extLst>
                </a:gridCol>
                <a:gridCol w="6007693">
                  <a:extLst>
                    <a:ext uri="{9D8B030D-6E8A-4147-A177-3AD203B41FA5}">
                      <a16:colId xmlns:a16="http://schemas.microsoft.com/office/drawing/2014/main" val="2050010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/>
                        <a:t>1 декабря 2021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Не позднее 17:00 ответственное лицо от ОО доставляет в МУ ОО конверт с бланками записи ИС и </a:t>
                      </a:r>
                      <a:r>
                        <a:rPr lang="ru-RU" sz="2400" dirty="0" err="1"/>
                        <a:t>флеш</a:t>
                      </a:r>
                      <a:r>
                        <a:rPr lang="ru-RU" sz="2400" dirty="0"/>
                        <a:t>-карту с видеозаписью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196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/>
                        <a:t>3 декабря 2021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Не позднее 16:00 ответственное лицо от ОО доставляет в МУ ОО конверт с бланками регистрации ИС (с результатами проверки: зачет/незачет)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240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/>
                        <a:t>6 декабря 2021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Сканирование бланков ИС в МБОУ Тарасовской СОШ № 1,  передача данных в 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РОЦОИСО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7539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304429D-1B9A-44C3-A965-7B6027ACA758}"/>
              </a:ext>
            </a:extLst>
          </p:cNvPr>
          <p:cNvSpPr txBox="1"/>
          <p:nvPr/>
        </p:nvSpPr>
        <p:spPr>
          <a:xfrm>
            <a:off x="457200" y="5867980"/>
            <a:ext cx="6131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* В графики могут произойти корректировки, после получения областного графика (его пока нет)</a:t>
            </a:r>
          </a:p>
        </p:txBody>
      </p:sp>
    </p:spTree>
    <p:extLst>
      <p:ext uri="{BB962C8B-B14F-4D97-AF65-F5344CB8AC3E}">
        <p14:creationId xmlns:p14="http://schemas.microsoft.com/office/powerpoint/2010/main" val="3542891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Направления тем в  2021-2022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гг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1. Человек путешествующий: дорога в жизни человека</a:t>
            </a:r>
            <a:br>
              <a:rPr lang="ru-RU" sz="2800" b="1" dirty="0"/>
            </a:br>
            <a:r>
              <a:rPr lang="ru-RU" sz="2800" b="1" dirty="0"/>
              <a:t>2. Цивилизация и технологии — спасение, вызов или трагедия?</a:t>
            </a:r>
            <a:br>
              <a:rPr lang="ru-RU" sz="2800" b="1" dirty="0"/>
            </a:br>
            <a:r>
              <a:rPr lang="ru-RU" sz="2800" b="1" dirty="0"/>
              <a:t>3. Преступление и наказание — вечная тема</a:t>
            </a:r>
            <a:br>
              <a:rPr lang="ru-RU" sz="2800" b="1" dirty="0"/>
            </a:br>
            <a:r>
              <a:rPr lang="ru-RU" sz="2800" b="1" dirty="0"/>
              <a:t>4. Книга (музыка, спектакль, фильм) — про меня</a:t>
            </a:r>
            <a:br>
              <a:rPr lang="ru-RU" sz="2800" b="1" dirty="0"/>
            </a:br>
            <a:r>
              <a:rPr lang="ru-RU" sz="2800" b="1" dirty="0"/>
              <a:t>5. Кому на Руси жить хорошо? — вопрос гражданина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162651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2176</Words>
  <Application>Microsoft Office PowerPoint</Application>
  <PresentationFormat>Экран (4:3)</PresentationFormat>
  <Paragraphs>118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Arial Black</vt:lpstr>
      <vt:lpstr>Calibri</vt:lpstr>
      <vt:lpstr>Monotype Corsiva</vt:lpstr>
      <vt:lpstr>Times New Roman</vt:lpstr>
      <vt:lpstr>Тема Office</vt:lpstr>
      <vt:lpstr>Итоговое  сочинение 2021 - 2022</vt:lpstr>
      <vt:lpstr>НПА регламентирующие проведение сочинения в 2021 году:</vt:lpstr>
      <vt:lpstr>Дата проведения ИС</vt:lpstr>
      <vt:lpstr>Главная особенность проведения Итогового сочинения в 2021 году - видеонаблюдение в режиме off-line во время проведения итогового сочинения (изложения)</vt:lpstr>
      <vt:lpstr>Что необходимо сделать администрации ОО до 01.12.2021</vt:lpstr>
      <vt:lpstr>Презентация PowerPoint</vt:lpstr>
      <vt:lpstr>Презентация PowerPoint</vt:lpstr>
      <vt:lpstr>График предоставления материалов ИС- 2021* </vt:lpstr>
      <vt:lpstr>Направления тем в  2021-2022 гг</vt:lpstr>
      <vt:lpstr>1. Человек путешествующий: дорога в жизни человека</vt:lpstr>
      <vt:lpstr>Презентация PowerPoint</vt:lpstr>
      <vt:lpstr> 2. Цивилизация и технологии — спасение, вызов или трагедия?</vt:lpstr>
      <vt:lpstr>Презентация PowerPoint</vt:lpstr>
      <vt:lpstr>3. Преступление и наказание — вечная тема.</vt:lpstr>
      <vt:lpstr>Презентация PowerPoint</vt:lpstr>
      <vt:lpstr>4. Книга (музыка, спектакль, фильм) — про меня.</vt:lpstr>
      <vt:lpstr>Презентация PowerPoint</vt:lpstr>
      <vt:lpstr> 5. Кому на Руси жить хорошо? — вопрос гражданина.</vt:lpstr>
      <vt:lpstr>Презентация PowerPoint</vt:lpstr>
      <vt:lpstr>Презентация PowerPoint</vt:lpstr>
      <vt:lpstr>Интернет-источники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сочинение 2021 - 2022</dc:title>
  <dc:creator>user</dc:creator>
  <cp:lastModifiedBy>USER</cp:lastModifiedBy>
  <cp:revision>6</cp:revision>
  <dcterms:created xsi:type="dcterms:W3CDTF">2021-09-01T19:13:33Z</dcterms:created>
  <dcterms:modified xsi:type="dcterms:W3CDTF">2021-11-18T21:44:12Z</dcterms:modified>
</cp:coreProperties>
</file>